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9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latin typeface="Times New Roman"/>
              </a:rPr>
              <a:t> 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 b="0" strike="noStrike" spc="-1">
                <a:latin typeface="Times New Roman"/>
              </a:rPr>
              <a:t> 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 b="0" strike="noStrike" spc="-1">
                <a:latin typeface="Times New Roman"/>
              </a:rPr>
              <a:t> 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E713FEE9-3807-4FC8-A728-B460189665CE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181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3ABF8D4B-D07B-40E5-B8E9-56E9E37A1208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C780A95-E106-4BA8-B5D3-4049CCC1E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1961" y="227129"/>
            <a:ext cx="7134213" cy="179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CustomShape 1"/>
          <p:cNvSpPr/>
          <p:nvPr/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90000"/>
              </a:lnSpc>
            </a:pPr>
            <a:r>
              <a:rPr lang="en-US" sz="6000" b="1" strike="noStrike" spc="-1">
                <a:solidFill>
                  <a:srgbClr val="000000"/>
                </a:solidFill>
                <a:latin typeface="Calibri Light"/>
              </a:rPr>
              <a:t>PAPER TITLE</a:t>
            </a:r>
            <a:endParaRPr lang="en-US" sz="6000" b="0" strike="noStrike" spc="-1"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1523880" y="3602160"/>
            <a:ext cx="9143280" cy="234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Author1</a:t>
            </a:r>
            <a:r>
              <a:rPr lang="en-US" sz="2400" b="1" strike="noStrike" spc="-1" baseline="30000">
                <a:solidFill>
                  <a:srgbClr val="000000"/>
                </a:solidFill>
                <a:latin typeface="Calibri"/>
              </a:rPr>
              <a:t>1</a:t>
            </a: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,</a:t>
            </a:r>
            <a:r>
              <a:rPr lang="en-US" sz="2400" b="1" strike="noStrike" spc="-1" baseline="3000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Author2</a:t>
            </a:r>
            <a:r>
              <a:rPr lang="en-US" sz="2400" b="1" strike="noStrike" spc="-1" baseline="3000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, Author3</a:t>
            </a:r>
            <a:r>
              <a:rPr lang="en-US" sz="2400" b="1" strike="noStrike" spc="-1" baseline="30000">
                <a:solidFill>
                  <a:srgbClr val="000000"/>
                </a:solidFill>
                <a:latin typeface="Calibri"/>
              </a:rPr>
              <a:t>3</a:t>
            </a:r>
            <a:endParaRPr lang="en-US" sz="24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en-US" sz="24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en-US" sz="24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Affilation1</a:t>
            </a:r>
            <a:r>
              <a:rPr lang="en-US" sz="2400" b="0" strike="noStrike" spc="-1" baseline="30000">
                <a:solidFill>
                  <a:srgbClr val="000000"/>
                </a:solidFill>
                <a:latin typeface="Calibri"/>
              </a:rPr>
              <a:t>1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,</a:t>
            </a:r>
            <a:r>
              <a:rPr lang="en-US" sz="2400" b="0" strike="noStrike" spc="-1" baseline="3000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Affilation2</a:t>
            </a:r>
            <a:r>
              <a:rPr lang="en-US" sz="2400" b="0" strike="noStrike" spc="-1" baseline="3000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, Affilation3</a:t>
            </a:r>
            <a:r>
              <a:rPr lang="en-US" sz="2400" b="0" strike="noStrike" spc="-1" baseline="30000">
                <a:solidFill>
                  <a:srgbClr val="000000"/>
                </a:solidFill>
                <a:latin typeface="Calibri"/>
              </a:rPr>
              <a:t>3</a:t>
            </a:r>
            <a:endParaRPr lang="en-US" sz="24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en-US" sz="24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Presenting author’s e-mail adress</a:t>
            </a:r>
            <a:endParaRPr lang="en-US" sz="24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en-US" sz="24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en-US" sz="2400" b="0" strike="noStrike" spc="-1">
              <a:latin typeface="Arial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8499423" y="227129"/>
            <a:ext cx="3342807" cy="1790699"/>
          </a:xfrm>
          <a:prstGeom prst="rect">
            <a:avLst/>
          </a:prstGeom>
          <a:solidFill>
            <a:srgbClr val="F1592A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5" name="CustomShape 4"/>
          <p:cNvSpPr/>
          <p:nvPr/>
        </p:nvSpPr>
        <p:spPr>
          <a:xfrm>
            <a:off x="9363600" y="672120"/>
            <a:ext cx="1873080" cy="91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LOGO OF YOUR AFFILATION</a:t>
            </a:r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Motivation</a:t>
            </a:r>
            <a:endParaRPr lang="en-US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Experimental study</a:t>
            </a:r>
            <a:endParaRPr lang="en-US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Methods and Materials</a:t>
            </a:r>
            <a:endParaRPr lang="en-US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Results</a:t>
            </a:r>
            <a:endParaRPr lang="en-US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Concluding remarks</a:t>
            </a:r>
            <a:endParaRPr lang="en-US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Acknowledgements</a:t>
            </a:r>
            <a:endParaRPr lang="en-US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References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latin typeface="Arial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0" y="0"/>
            <a:ext cx="10191882" cy="1109963"/>
          </a:xfrm>
          <a:prstGeom prst="rect">
            <a:avLst/>
          </a:prstGeom>
          <a:solidFill>
            <a:srgbClr val="F1592A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0" name="CustomShape 4"/>
          <p:cNvSpPr/>
          <p:nvPr/>
        </p:nvSpPr>
        <p:spPr>
          <a:xfrm>
            <a:off x="47242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200" b="0" strike="noStrike" spc="-1" dirty="0">
                <a:solidFill>
                  <a:srgbClr val="8B8B8B"/>
                </a:solidFill>
                <a:latin typeface="Calibri"/>
              </a:rPr>
              <a:t>27-29.08.2024</a:t>
            </a:r>
            <a:endParaRPr lang="en-US" sz="1200" b="0" strike="noStrike" spc="-1" dirty="0">
              <a:latin typeface="Arial"/>
            </a:endParaRPr>
          </a:p>
        </p:txBody>
      </p:sp>
      <p:sp>
        <p:nvSpPr>
          <p:cNvPr id="91" name="CustomShape 5"/>
          <p:cNvSpPr/>
          <p:nvPr/>
        </p:nvSpPr>
        <p:spPr>
          <a:xfrm>
            <a:off x="798840" y="6356520"/>
            <a:ext cx="24832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 dirty="0">
                <a:latin typeface="Arial"/>
              </a:rPr>
              <a:t>H. </a:t>
            </a:r>
            <a:r>
              <a:rPr lang="en-US" sz="1200" b="0" strike="noStrike" spc="-1" dirty="0" err="1">
                <a:latin typeface="Arial"/>
              </a:rPr>
              <a:t>Karakoc</a:t>
            </a:r>
            <a:endParaRPr lang="en-US" sz="1200" b="0" strike="noStrike" spc="-1" dirty="0">
              <a:latin typeface="Arial"/>
            </a:endParaRPr>
          </a:p>
        </p:txBody>
      </p:sp>
      <p:sp>
        <p:nvSpPr>
          <p:cNvPr id="92" name="CustomShape 6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fld id="{2B0C108B-99D1-4786-9310-8D4183AB5957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2</a:t>
            </a:fld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/12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93" name="CustomShape 7"/>
          <p:cNvSpPr/>
          <p:nvPr/>
        </p:nvSpPr>
        <p:spPr>
          <a:xfrm>
            <a:off x="10369080" y="-2963"/>
            <a:ext cx="1596600" cy="1109963"/>
          </a:xfrm>
          <a:prstGeom prst="rect">
            <a:avLst/>
          </a:prstGeom>
          <a:solidFill>
            <a:srgbClr val="F1592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LOGO OF YOUR 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AFFILATION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5DE89C7-73FB-4736-A0AC-68BB45CFF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358" y="73770"/>
            <a:ext cx="3834319" cy="96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stomShape 3">
            <a:extLst>
              <a:ext uri="{FF2B5EF4-FFF2-40B4-BE49-F238E27FC236}">
                <a16:creationId xmlns:a16="http://schemas.microsoft.com/office/drawing/2014/main" id="{E0D82CBA-A139-4298-B96C-1E52A8C2037B}"/>
              </a:ext>
            </a:extLst>
          </p:cNvPr>
          <p:cNvSpPr/>
          <p:nvPr/>
        </p:nvSpPr>
        <p:spPr>
          <a:xfrm>
            <a:off x="3999035" y="161228"/>
            <a:ext cx="6165897" cy="83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OUTLINE</a:t>
            </a:r>
            <a:endParaRPr lang="en-US" sz="4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838080" y="183888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This document intends to identify criteria of oral presentations for ISSA’24.</a:t>
            </a:r>
            <a:endParaRPr lang="en-US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Please follow the guideline explained at next slides while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</a:rPr>
              <a:t>prepearing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 your oral presentation.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latin typeface="Arial"/>
            </a:endParaRPr>
          </a:p>
        </p:txBody>
      </p:sp>
      <p:sp>
        <p:nvSpPr>
          <p:cNvPr id="96" name="CustomShape 2"/>
          <p:cNvSpPr/>
          <p:nvPr/>
        </p:nvSpPr>
        <p:spPr>
          <a:xfrm>
            <a:off x="0" y="0"/>
            <a:ext cx="10236960" cy="1107000"/>
          </a:xfrm>
          <a:prstGeom prst="rect">
            <a:avLst/>
          </a:prstGeom>
          <a:solidFill>
            <a:srgbClr val="F1592A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6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3/12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101" name="CustomShape 7"/>
          <p:cNvSpPr/>
          <p:nvPr/>
        </p:nvSpPr>
        <p:spPr>
          <a:xfrm>
            <a:off x="10390680" y="0"/>
            <a:ext cx="1596600" cy="1107000"/>
          </a:xfrm>
          <a:prstGeom prst="rect">
            <a:avLst/>
          </a:prstGeom>
          <a:solidFill>
            <a:srgbClr val="F1592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LOGO OF YOUR 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AFFILATION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A3B7850B-D809-A354-D883-4B58B677035E}"/>
              </a:ext>
            </a:extLst>
          </p:cNvPr>
          <p:cNvSpPr/>
          <p:nvPr/>
        </p:nvSpPr>
        <p:spPr>
          <a:xfrm>
            <a:off x="47242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200" spc="-1" dirty="0">
                <a:solidFill>
                  <a:srgbClr val="8B8B8B"/>
                </a:solidFill>
                <a:latin typeface="Calibri"/>
              </a:rPr>
              <a:t>27-29.08.2024</a:t>
            </a:r>
            <a:endParaRPr lang="en-US" sz="1200" spc="-1" dirty="0"/>
          </a:p>
        </p:txBody>
      </p:sp>
      <p:sp>
        <p:nvSpPr>
          <p:cNvPr id="4" name="CustomShape 5">
            <a:extLst>
              <a:ext uri="{FF2B5EF4-FFF2-40B4-BE49-F238E27FC236}">
                <a16:creationId xmlns:a16="http://schemas.microsoft.com/office/drawing/2014/main" id="{C7FDB151-63F5-B8C1-937F-6F1A656CE6C8}"/>
              </a:ext>
            </a:extLst>
          </p:cNvPr>
          <p:cNvSpPr/>
          <p:nvPr/>
        </p:nvSpPr>
        <p:spPr>
          <a:xfrm>
            <a:off x="798840" y="6356520"/>
            <a:ext cx="24832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1200" spc="-1" dirty="0"/>
              <a:t>H. </a:t>
            </a:r>
            <a:r>
              <a:rPr lang="en-US" sz="1200" spc="-1" dirty="0" err="1"/>
              <a:t>Karakoc</a:t>
            </a:r>
            <a:endParaRPr lang="en-US" sz="1200" spc="-1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944FC88-4048-4508-AFFF-5715E94DE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358" y="72638"/>
            <a:ext cx="3834319" cy="96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stomShape 3">
            <a:extLst>
              <a:ext uri="{FF2B5EF4-FFF2-40B4-BE49-F238E27FC236}">
                <a16:creationId xmlns:a16="http://schemas.microsoft.com/office/drawing/2014/main" id="{F20E5C0D-864E-4C31-9689-235F04A1D21F}"/>
              </a:ext>
            </a:extLst>
          </p:cNvPr>
          <p:cNvSpPr/>
          <p:nvPr/>
        </p:nvSpPr>
        <p:spPr>
          <a:xfrm>
            <a:off x="3999035" y="161228"/>
            <a:ext cx="6165897" cy="83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MOTIVATION</a:t>
            </a:r>
            <a:endParaRPr lang="en-US" sz="4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Each presentation should include symposium logo, logo of your affilation, paper title, author details (name, surname, affilation), e-mail address of the presenting author and presentation date as examplified at first slide.</a:t>
            </a:r>
            <a:endParaRPr lang="en-US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Please pay attention to number each slide excluding heading slides according to style used in this template (see bottom right-hand corner of this slide).</a:t>
            </a:r>
            <a:endParaRPr lang="en-US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Each slide excluding heading slides, should include surname of presenting author at the bottom left-hand corner of the slide and presentation date at the bottom of slide centered.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latin typeface="Arial"/>
            </a:endParaRPr>
          </a:p>
        </p:txBody>
      </p:sp>
      <p:sp>
        <p:nvSpPr>
          <p:cNvPr id="108" name="CustomShape 6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4/12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8D36471D-E703-0440-128F-AE444F08097C}"/>
              </a:ext>
            </a:extLst>
          </p:cNvPr>
          <p:cNvSpPr/>
          <p:nvPr/>
        </p:nvSpPr>
        <p:spPr>
          <a:xfrm>
            <a:off x="47242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200" spc="-1" dirty="0">
                <a:solidFill>
                  <a:srgbClr val="8B8B8B"/>
                </a:solidFill>
                <a:latin typeface="Calibri"/>
              </a:rPr>
              <a:t>27-29.08.2024</a:t>
            </a:r>
            <a:endParaRPr lang="en-US" sz="1200" spc="-1" dirty="0"/>
          </a:p>
        </p:txBody>
      </p:sp>
      <p:sp>
        <p:nvSpPr>
          <p:cNvPr id="4" name="CustomShape 5">
            <a:extLst>
              <a:ext uri="{FF2B5EF4-FFF2-40B4-BE49-F238E27FC236}">
                <a16:creationId xmlns:a16="http://schemas.microsoft.com/office/drawing/2014/main" id="{1F4047C5-754D-BF1C-79E8-7B9E861C122F}"/>
              </a:ext>
            </a:extLst>
          </p:cNvPr>
          <p:cNvSpPr/>
          <p:nvPr/>
        </p:nvSpPr>
        <p:spPr>
          <a:xfrm>
            <a:off x="798840" y="6356520"/>
            <a:ext cx="24832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1200" spc="-1" dirty="0"/>
              <a:t>H. </a:t>
            </a:r>
            <a:r>
              <a:rPr lang="en-US" sz="1200" spc="-1" dirty="0" err="1"/>
              <a:t>Karakoc</a:t>
            </a:r>
            <a:endParaRPr lang="en-US" sz="1200" spc="-1" dirty="0"/>
          </a:p>
        </p:txBody>
      </p:sp>
      <p:sp>
        <p:nvSpPr>
          <p:cNvPr id="11" name="CustomShape 2">
            <a:extLst>
              <a:ext uri="{FF2B5EF4-FFF2-40B4-BE49-F238E27FC236}">
                <a16:creationId xmlns:a16="http://schemas.microsoft.com/office/drawing/2014/main" id="{B92B2475-FBFE-1177-A8EA-797ADDB3E26C}"/>
              </a:ext>
            </a:extLst>
          </p:cNvPr>
          <p:cNvSpPr/>
          <p:nvPr/>
        </p:nvSpPr>
        <p:spPr>
          <a:xfrm>
            <a:off x="0" y="0"/>
            <a:ext cx="10236960" cy="1107000"/>
          </a:xfrm>
          <a:prstGeom prst="rect">
            <a:avLst/>
          </a:prstGeom>
          <a:solidFill>
            <a:srgbClr val="F1592A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" name="CustomShape 7">
            <a:extLst>
              <a:ext uri="{FF2B5EF4-FFF2-40B4-BE49-F238E27FC236}">
                <a16:creationId xmlns:a16="http://schemas.microsoft.com/office/drawing/2014/main" id="{6EE8F7C8-32ED-871D-D532-66A05746138A}"/>
              </a:ext>
            </a:extLst>
          </p:cNvPr>
          <p:cNvSpPr/>
          <p:nvPr/>
        </p:nvSpPr>
        <p:spPr>
          <a:xfrm>
            <a:off x="10390680" y="0"/>
            <a:ext cx="1596600" cy="1107000"/>
          </a:xfrm>
          <a:prstGeom prst="rect">
            <a:avLst/>
          </a:prstGeom>
          <a:solidFill>
            <a:srgbClr val="F1592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LOGO OF YOUR 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AFFILATION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16" name="CustomShape 3">
            <a:extLst>
              <a:ext uri="{FF2B5EF4-FFF2-40B4-BE49-F238E27FC236}">
                <a16:creationId xmlns:a16="http://schemas.microsoft.com/office/drawing/2014/main" id="{5CA0651A-5567-8E7F-A6AE-ADF79254882C}"/>
              </a:ext>
            </a:extLst>
          </p:cNvPr>
          <p:cNvSpPr/>
          <p:nvPr/>
        </p:nvSpPr>
        <p:spPr>
          <a:xfrm>
            <a:off x="3999035" y="161228"/>
            <a:ext cx="6165897" cy="83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MOTIVATION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907CFA35-6C60-6116-A351-716E2F733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358" y="72638"/>
            <a:ext cx="3834319" cy="96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Each presentation is limited to 20 slides and each speech is limited to 10 minutes.</a:t>
            </a:r>
            <a:endParaRPr lang="en-US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Question-answer will be arranged after presentation for 5 minutes duration.</a:t>
            </a:r>
            <a:endParaRPr lang="en-US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Presentations exceeding 10 minutes will be ended by session chair at the end of 10 minutes.</a:t>
            </a:r>
            <a:endParaRPr lang="en-US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Thus, please rehearse for your presentation not to exceed time limitation.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latin typeface="Arial"/>
            </a:endParaRPr>
          </a:p>
        </p:txBody>
      </p:sp>
      <p:sp>
        <p:nvSpPr>
          <p:cNvPr id="116" name="CustomShape 6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5/12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F12A9BAE-7B8C-3375-88D8-9F807CB44EE4}"/>
              </a:ext>
            </a:extLst>
          </p:cNvPr>
          <p:cNvSpPr/>
          <p:nvPr/>
        </p:nvSpPr>
        <p:spPr>
          <a:xfrm>
            <a:off x="47242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200" spc="-1" dirty="0">
                <a:solidFill>
                  <a:srgbClr val="8B8B8B"/>
                </a:solidFill>
                <a:latin typeface="Calibri"/>
              </a:rPr>
              <a:t>27-29.08.2024</a:t>
            </a:r>
            <a:endParaRPr lang="en-US" sz="1200" spc="-1" dirty="0"/>
          </a:p>
        </p:txBody>
      </p:sp>
      <p:sp>
        <p:nvSpPr>
          <p:cNvPr id="4" name="CustomShape 5">
            <a:extLst>
              <a:ext uri="{FF2B5EF4-FFF2-40B4-BE49-F238E27FC236}">
                <a16:creationId xmlns:a16="http://schemas.microsoft.com/office/drawing/2014/main" id="{9916AE11-AFA7-4933-B014-91B02D1BA4D1}"/>
              </a:ext>
            </a:extLst>
          </p:cNvPr>
          <p:cNvSpPr/>
          <p:nvPr/>
        </p:nvSpPr>
        <p:spPr>
          <a:xfrm>
            <a:off x="798840" y="6356520"/>
            <a:ext cx="24832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1200" spc="-1" dirty="0"/>
              <a:t>H. </a:t>
            </a:r>
            <a:r>
              <a:rPr lang="en-US" sz="1200" spc="-1" dirty="0" err="1"/>
              <a:t>Karakoc</a:t>
            </a:r>
            <a:endParaRPr lang="en-US" sz="1200" spc="-1" dirty="0"/>
          </a:p>
        </p:txBody>
      </p:sp>
      <p:sp>
        <p:nvSpPr>
          <p:cNvPr id="2" name="CustomShape 2">
            <a:extLst>
              <a:ext uri="{FF2B5EF4-FFF2-40B4-BE49-F238E27FC236}">
                <a16:creationId xmlns:a16="http://schemas.microsoft.com/office/drawing/2014/main" id="{0F65A44F-85B7-45BF-DB80-9832F6F75E58}"/>
              </a:ext>
            </a:extLst>
          </p:cNvPr>
          <p:cNvSpPr/>
          <p:nvPr/>
        </p:nvSpPr>
        <p:spPr>
          <a:xfrm>
            <a:off x="0" y="0"/>
            <a:ext cx="10236960" cy="1107000"/>
          </a:xfrm>
          <a:prstGeom prst="rect">
            <a:avLst/>
          </a:prstGeom>
          <a:solidFill>
            <a:srgbClr val="F1592A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CustomShape 7">
            <a:extLst>
              <a:ext uri="{FF2B5EF4-FFF2-40B4-BE49-F238E27FC236}">
                <a16:creationId xmlns:a16="http://schemas.microsoft.com/office/drawing/2014/main" id="{3391710B-9639-841F-7CCC-004614A2DFC1}"/>
              </a:ext>
            </a:extLst>
          </p:cNvPr>
          <p:cNvSpPr/>
          <p:nvPr/>
        </p:nvSpPr>
        <p:spPr>
          <a:xfrm>
            <a:off x="10390680" y="0"/>
            <a:ext cx="1596600" cy="1107000"/>
          </a:xfrm>
          <a:prstGeom prst="rect">
            <a:avLst/>
          </a:prstGeom>
          <a:solidFill>
            <a:srgbClr val="F1592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LOGO OF YOUR 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AFFILATION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F29E736E-986E-63A3-7C8D-E602D3DCCC9C}"/>
              </a:ext>
            </a:extLst>
          </p:cNvPr>
          <p:cNvSpPr/>
          <p:nvPr/>
        </p:nvSpPr>
        <p:spPr>
          <a:xfrm>
            <a:off x="3999035" y="161228"/>
            <a:ext cx="6165897" cy="83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MOTIVATION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16F2CF7-4150-C625-0357-26F7D8409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358" y="72638"/>
            <a:ext cx="3834319" cy="96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Text on your slides should be readable and font size should be 28 pt at least.</a:t>
            </a:r>
            <a:endParaRPr lang="en-US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Presenters are encouraged to use tables, illustrations and colorfull text for drawing attention of audience.</a:t>
            </a:r>
            <a:endParaRPr lang="en-US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 Please place title of tables and illustrations to slide appropriately with reference. You can see an example at next slides.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latin typeface="Arial"/>
            </a:endParaRPr>
          </a:p>
        </p:txBody>
      </p:sp>
      <p:sp>
        <p:nvSpPr>
          <p:cNvPr id="121" name="CustomShape 3"/>
          <p:cNvSpPr/>
          <p:nvPr/>
        </p:nvSpPr>
        <p:spPr>
          <a:xfrm>
            <a:off x="4108320" y="281520"/>
            <a:ext cx="3974760" cy="82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800" b="0" strike="noStrike" spc="-1">
                <a:solidFill>
                  <a:srgbClr val="FFFFFF"/>
                </a:solidFill>
                <a:latin typeface="Calibri"/>
                <a:ea typeface="DejaVu Sans"/>
              </a:rPr>
              <a:t>MOTIVATION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123" name="CustomShape 5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fld id="{C93AFF45-19EF-45DF-A7F8-DF465CF347AF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6</a:t>
            </a:fld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/12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29F3D304-A3A4-4303-6D82-65A90B4F7CE9}"/>
              </a:ext>
            </a:extLst>
          </p:cNvPr>
          <p:cNvSpPr/>
          <p:nvPr/>
        </p:nvSpPr>
        <p:spPr>
          <a:xfrm>
            <a:off x="47242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200" spc="-1" dirty="0">
                <a:solidFill>
                  <a:srgbClr val="8B8B8B"/>
                </a:solidFill>
                <a:latin typeface="Calibri"/>
              </a:rPr>
              <a:t>27-29.08.2024</a:t>
            </a:r>
            <a:endParaRPr lang="en-US" sz="1200" spc="-1" dirty="0"/>
          </a:p>
        </p:txBody>
      </p:sp>
      <p:sp>
        <p:nvSpPr>
          <p:cNvPr id="4" name="CustomShape 5">
            <a:extLst>
              <a:ext uri="{FF2B5EF4-FFF2-40B4-BE49-F238E27FC236}">
                <a16:creationId xmlns:a16="http://schemas.microsoft.com/office/drawing/2014/main" id="{36F87393-B02A-0C9A-CB15-D0C143C69411}"/>
              </a:ext>
            </a:extLst>
          </p:cNvPr>
          <p:cNvSpPr/>
          <p:nvPr/>
        </p:nvSpPr>
        <p:spPr>
          <a:xfrm>
            <a:off x="798840" y="6356520"/>
            <a:ext cx="24832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1200" spc="-1" dirty="0"/>
              <a:t>H. </a:t>
            </a:r>
            <a:r>
              <a:rPr lang="en-US" sz="1200" spc="-1" dirty="0" err="1"/>
              <a:t>Karakoc</a:t>
            </a:r>
            <a:endParaRPr lang="en-US" sz="1200" spc="-1" dirty="0"/>
          </a:p>
        </p:txBody>
      </p:sp>
      <p:sp>
        <p:nvSpPr>
          <p:cNvPr id="11" name="CustomShape 3">
            <a:extLst>
              <a:ext uri="{FF2B5EF4-FFF2-40B4-BE49-F238E27FC236}">
                <a16:creationId xmlns:a16="http://schemas.microsoft.com/office/drawing/2014/main" id="{CC8B5F3A-8AD9-4E69-9CB9-EA624D5CD186}"/>
              </a:ext>
            </a:extLst>
          </p:cNvPr>
          <p:cNvSpPr/>
          <p:nvPr/>
        </p:nvSpPr>
        <p:spPr>
          <a:xfrm>
            <a:off x="3999035" y="161228"/>
            <a:ext cx="6165897" cy="83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MOTIVATION</a:t>
            </a:r>
            <a:endParaRPr lang="en-US" sz="4000" b="0" strike="noStrike" spc="-1" dirty="0">
              <a:latin typeface="Arial"/>
            </a:endParaRPr>
          </a:p>
        </p:txBody>
      </p:sp>
      <p:sp>
        <p:nvSpPr>
          <p:cNvPr id="2" name="CustomShape 2">
            <a:extLst>
              <a:ext uri="{FF2B5EF4-FFF2-40B4-BE49-F238E27FC236}">
                <a16:creationId xmlns:a16="http://schemas.microsoft.com/office/drawing/2014/main" id="{0CCA1152-3F50-0493-69CB-B96DFCAF93AB}"/>
              </a:ext>
            </a:extLst>
          </p:cNvPr>
          <p:cNvSpPr/>
          <p:nvPr/>
        </p:nvSpPr>
        <p:spPr>
          <a:xfrm>
            <a:off x="0" y="0"/>
            <a:ext cx="10236960" cy="1107000"/>
          </a:xfrm>
          <a:prstGeom prst="rect">
            <a:avLst/>
          </a:prstGeom>
          <a:solidFill>
            <a:srgbClr val="F1592A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CustomShape 7">
            <a:extLst>
              <a:ext uri="{FF2B5EF4-FFF2-40B4-BE49-F238E27FC236}">
                <a16:creationId xmlns:a16="http://schemas.microsoft.com/office/drawing/2014/main" id="{61555187-1331-94A6-7057-5C62E114993F}"/>
              </a:ext>
            </a:extLst>
          </p:cNvPr>
          <p:cNvSpPr/>
          <p:nvPr/>
        </p:nvSpPr>
        <p:spPr>
          <a:xfrm>
            <a:off x="10390680" y="0"/>
            <a:ext cx="1596600" cy="1107000"/>
          </a:xfrm>
          <a:prstGeom prst="rect">
            <a:avLst/>
          </a:prstGeom>
          <a:solidFill>
            <a:srgbClr val="F1592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LOGO OF YOUR 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AFFILATION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4B4FC8B3-342E-1EB3-379C-5B0A9F41B5C6}"/>
              </a:ext>
            </a:extLst>
          </p:cNvPr>
          <p:cNvSpPr/>
          <p:nvPr/>
        </p:nvSpPr>
        <p:spPr>
          <a:xfrm>
            <a:off x="3999035" y="161228"/>
            <a:ext cx="6165897" cy="83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MOTIVATION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2C6C07E-D437-3CC2-EA40-0B816B52E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358" y="72638"/>
            <a:ext cx="3834319" cy="96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You can explain your experimental methodology, test setup, apparatus etc. İn this section of your presentation.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latin typeface="Arial"/>
            </a:endParaRPr>
          </a:p>
        </p:txBody>
      </p:sp>
      <p:sp>
        <p:nvSpPr>
          <p:cNvPr id="129" name="CustomShape 3"/>
          <p:cNvSpPr/>
          <p:nvPr/>
        </p:nvSpPr>
        <p:spPr>
          <a:xfrm>
            <a:off x="3090240" y="281520"/>
            <a:ext cx="6010920" cy="155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800" b="0" strike="noStrike" spc="-1">
                <a:solidFill>
                  <a:srgbClr val="FFFFFF"/>
                </a:solidFill>
                <a:latin typeface="Calibri"/>
                <a:ea typeface="DejaVu Sans"/>
              </a:rPr>
              <a:t>EXPERIMENTAL STUDY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130" name="CustomShape 4"/>
          <p:cNvSpPr/>
          <p:nvPr/>
        </p:nvSpPr>
        <p:spPr>
          <a:xfrm>
            <a:off x="2284560" y="2963160"/>
            <a:ext cx="7622280" cy="289656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CustomShape 5"/>
          <p:cNvSpPr/>
          <p:nvPr/>
        </p:nvSpPr>
        <p:spPr>
          <a:xfrm>
            <a:off x="2981160" y="6058080"/>
            <a:ext cx="6228720" cy="63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Fig. 1. Sample scheme of experimental setup (Karakoc, 2012)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33" name="CustomShape 7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fld id="{D16BA732-BE60-43D6-B8C1-374855E9FA23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7</a:t>
            </a:fld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/12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266A2131-097B-3AD9-E492-B5840AEF8EB9}"/>
              </a:ext>
            </a:extLst>
          </p:cNvPr>
          <p:cNvSpPr/>
          <p:nvPr/>
        </p:nvSpPr>
        <p:spPr>
          <a:xfrm>
            <a:off x="47242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200" spc="-1" dirty="0">
                <a:solidFill>
                  <a:srgbClr val="8B8B8B"/>
                </a:solidFill>
                <a:latin typeface="Calibri"/>
              </a:rPr>
              <a:t>27-29.08.2024</a:t>
            </a:r>
            <a:endParaRPr lang="en-US" sz="1200" spc="-1" dirty="0"/>
          </a:p>
        </p:txBody>
      </p:sp>
      <p:sp>
        <p:nvSpPr>
          <p:cNvPr id="4" name="CustomShape 5">
            <a:extLst>
              <a:ext uri="{FF2B5EF4-FFF2-40B4-BE49-F238E27FC236}">
                <a16:creationId xmlns:a16="http://schemas.microsoft.com/office/drawing/2014/main" id="{B9AE154E-F5AE-EEC9-8845-A19A1E1699A7}"/>
              </a:ext>
            </a:extLst>
          </p:cNvPr>
          <p:cNvSpPr/>
          <p:nvPr/>
        </p:nvSpPr>
        <p:spPr>
          <a:xfrm>
            <a:off x="798840" y="6356520"/>
            <a:ext cx="24832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1200" spc="-1" dirty="0"/>
              <a:t>H. </a:t>
            </a:r>
            <a:r>
              <a:rPr lang="en-US" sz="1200" spc="-1" dirty="0" err="1"/>
              <a:t>Karakoc</a:t>
            </a:r>
            <a:endParaRPr lang="en-US" sz="1200" spc="-1" dirty="0"/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71017656-C398-25C0-45AF-1FF17CE22E04}"/>
              </a:ext>
            </a:extLst>
          </p:cNvPr>
          <p:cNvSpPr/>
          <p:nvPr/>
        </p:nvSpPr>
        <p:spPr>
          <a:xfrm>
            <a:off x="0" y="0"/>
            <a:ext cx="10236960" cy="1107000"/>
          </a:xfrm>
          <a:prstGeom prst="rect">
            <a:avLst/>
          </a:prstGeom>
          <a:solidFill>
            <a:srgbClr val="F1592A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" name="CustomShape 7">
            <a:extLst>
              <a:ext uri="{FF2B5EF4-FFF2-40B4-BE49-F238E27FC236}">
                <a16:creationId xmlns:a16="http://schemas.microsoft.com/office/drawing/2014/main" id="{EAD0D625-E8E4-81FA-6F68-21C9D85E4F9A}"/>
              </a:ext>
            </a:extLst>
          </p:cNvPr>
          <p:cNvSpPr/>
          <p:nvPr/>
        </p:nvSpPr>
        <p:spPr>
          <a:xfrm>
            <a:off x="10390680" y="0"/>
            <a:ext cx="1596600" cy="1107000"/>
          </a:xfrm>
          <a:prstGeom prst="rect">
            <a:avLst/>
          </a:prstGeom>
          <a:solidFill>
            <a:srgbClr val="F1592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LOGO OF YOUR 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AFFILATION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7" name="CustomShape 3">
            <a:extLst>
              <a:ext uri="{FF2B5EF4-FFF2-40B4-BE49-F238E27FC236}">
                <a16:creationId xmlns:a16="http://schemas.microsoft.com/office/drawing/2014/main" id="{92B3C9CB-10DA-F0DE-B217-629B8B182DE5}"/>
              </a:ext>
            </a:extLst>
          </p:cNvPr>
          <p:cNvSpPr/>
          <p:nvPr/>
        </p:nvSpPr>
        <p:spPr>
          <a:xfrm>
            <a:off x="3999035" y="161228"/>
            <a:ext cx="6165897" cy="83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EXPERIMENTAL STUDY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D2DA47B-D4CF-A81C-C640-4EC51DED0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358" y="72638"/>
            <a:ext cx="3834319" cy="96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In this section of your presentation, numerical methods, mathematical models, theoritical cases can be discussed.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latin typeface="Arial"/>
            </a:endParaRPr>
          </a:p>
        </p:txBody>
      </p:sp>
      <p:sp>
        <p:nvSpPr>
          <p:cNvPr id="139" name="CustomShape 3"/>
          <p:cNvSpPr/>
          <p:nvPr/>
        </p:nvSpPr>
        <p:spPr>
          <a:xfrm>
            <a:off x="3090240" y="281520"/>
            <a:ext cx="7099560" cy="155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ETHODS AND MATERIALS</a:t>
            </a:r>
            <a:endParaRPr lang="en-US" sz="4800" b="0" strike="noStrike" spc="-1" dirty="0">
              <a:latin typeface="Arial"/>
            </a:endParaRPr>
          </a:p>
        </p:txBody>
      </p:sp>
      <p:sp>
        <p:nvSpPr>
          <p:cNvPr id="141" name="CustomShape 5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fld id="{B1189FE8-188E-4A10-AA72-AFD1F79E7210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8</a:t>
            </a:fld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/12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6E49EC6C-FAB1-3187-5D91-3E2092F471D4}"/>
              </a:ext>
            </a:extLst>
          </p:cNvPr>
          <p:cNvSpPr/>
          <p:nvPr/>
        </p:nvSpPr>
        <p:spPr>
          <a:xfrm>
            <a:off x="47242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200" spc="-1" dirty="0">
                <a:solidFill>
                  <a:srgbClr val="8B8B8B"/>
                </a:solidFill>
                <a:latin typeface="Calibri"/>
              </a:rPr>
              <a:t>27-29.08.2024</a:t>
            </a:r>
            <a:endParaRPr lang="en-US" sz="1200" spc="-1" dirty="0"/>
          </a:p>
        </p:txBody>
      </p:sp>
      <p:sp>
        <p:nvSpPr>
          <p:cNvPr id="4" name="CustomShape 5">
            <a:extLst>
              <a:ext uri="{FF2B5EF4-FFF2-40B4-BE49-F238E27FC236}">
                <a16:creationId xmlns:a16="http://schemas.microsoft.com/office/drawing/2014/main" id="{7E8B1092-EBEF-0555-1AB9-80D2BA7D1358}"/>
              </a:ext>
            </a:extLst>
          </p:cNvPr>
          <p:cNvSpPr/>
          <p:nvPr/>
        </p:nvSpPr>
        <p:spPr>
          <a:xfrm>
            <a:off x="798840" y="6356520"/>
            <a:ext cx="24832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1200" spc="-1" dirty="0"/>
              <a:t>H. </a:t>
            </a:r>
            <a:r>
              <a:rPr lang="en-US" sz="1200" spc="-1" dirty="0" err="1"/>
              <a:t>Karakoc</a:t>
            </a:r>
            <a:endParaRPr lang="en-US" sz="1200" spc="-1" dirty="0"/>
          </a:p>
        </p:txBody>
      </p:sp>
      <p:sp>
        <p:nvSpPr>
          <p:cNvPr id="2" name="CustomShape 2">
            <a:extLst>
              <a:ext uri="{FF2B5EF4-FFF2-40B4-BE49-F238E27FC236}">
                <a16:creationId xmlns:a16="http://schemas.microsoft.com/office/drawing/2014/main" id="{F5CCE13E-C47D-1B5D-6CFB-227463AB5FAC}"/>
              </a:ext>
            </a:extLst>
          </p:cNvPr>
          <p:cNvSpPr/>
          <p:nvPr/>
        </p:nvSpPr>
        <p:spPr>
          <a:xfrm>
            <a:off x="0" y="0"/>
            <a:ext cx="10236960" cy="1107000"/>
          </a:xfrm>
          <a:prstGeom prst="rect">
            <a:avLst/>
          </a:prstGeom>
          <a:solidFill>
            <a:srgbClr val="F1592A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CustomShape 7">
            <a:extLst>
              <a:ext uri="{FF2B5EF4-FFF2-40B4-BE49-F238E27FC236}">
                <a16:creationId xmlns:a16="http://schemas.microsoft.com/office/drawing/2014/main" id="{1A21B321-C3BC-10B3-3D52-2136E161F4C1}"/>
              </a:ext>
            </a:extLst>
          </p:cNvPr>
          <p:cNvSpPr/>
          <p:nvPr/>
        </p:nvSpPr>
        <p:spPr>
          <a:xfrm>
            <a:off x="10390680" y="0"/>
            <a:ext cx="1596600" cy="1107000"/>
          </a:xfrm>
          <a:prstGeom prst="rect">
            <a:avLst/>
          </a:prstGeom>
          <a:solidFill>
            <a:srgbClr val="F1592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LOGO OF YOUR 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AFFILATION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54D6C875-51EE-B609-545B-F3D10E9E77F4}"/>
              </a:ext>
            </a:extLst>
          </p:cNvPr>
          <p:cNvSpPr/>
          <p:nvPr/>
        </p:nvSpPr>
        <p:spPr>
          <a:xfrm>
            <a:off x="3999035" y="161228"/>
            <a:ext cx="6165897" cy="83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METHODS and MATERIALS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4A7DCB0-5367-ACB4-2BBC-25962A169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358" y="72638"/>
            <a:ext cx="3834319" cy="96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Presenters are highly encouraged to discuss results of their study in this section by using plots, tables etc.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latin typeface="Arial"/>
            </a:endParaRPr>
          </a:p>
        </p:txBody>
      </p:sp>
      <p:graphicFrame>
        <p:nvGraphicFramePr>
          <p:cNvPr id="148" name="Table 4"/>
          <p:cNvGraphicFramePr/>
          <p:nvPr/>
        </p:nvGraphicFramePr>
        <p:xfrm>
          <a:off x="1847520" y="4131000"/>
          <a:ext cx="8127720" cy="1853640"/>
        </p:xfrm>
        <a:graphic>
          <a:graphicData uri="http://schemas.openxmlformats.org/drawingml/2006/table">
            <a:tbl>
              <a:tblPr/>
              <a:tblGrid>
                <a:gridCol w="270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Parameter 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Value 1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Value 2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Y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Z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9" name="CustomShape 5"/>
          <p:cNvSpPr/>
          <p:nvPr/>
        </p:nvSpPr>
        <p:spPr>
          <a:xfrm>
            <a:off x="4530960" y="3560760"/>
            <a:ext cx="3129480" cy="63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Table 1. Sample results of study 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51" name="CustomShape 7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fld id="{4F1B2373-AE09-497E-BDA2-C3A63A83B366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9</a:t>
            </a:fld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/12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DF390BCA-7685-1565-BAF8-A923EC805C06}"/>
              </a:ext>
            </a:extLst>
          </p:cNvPr>
          <p:cNvSpPr/>
          <p:nvPr/>
        </p:nvSpPr>
        <p:spPr>
          <a:xfrm>
            <a:off x="47242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200" spc="-1" dirty="0">
                <a:solidFill>
                  <a:srgbClr val="8B8B8B"/>
                </a:solidFill>
                <a:latin typeface="Calibri"/>
              </a:rPr>
              <a:t>27-29.08.2024</a:t>
            </a:r>
            <a:endParaRPr lang="en-US" sz="1200" spc="-1" dirty="0"/>
          </a:p>
        </p:txBody>
      </p:sp>
      <p:sp>
        <p:nvSpPr>
          <p:cNvPr id="4" name="CustomShape 5">
            <a:extLst>
              <a:ext uri="{FF2B5EF4-FFF2-40B4-BE49-F238E27FC236}">
                <a16:creationId xmlns:a16="http://schemas.microsoft.com/office/drawing/2014/main" id="{46DFBDED-A43F-112D-D41F-E9BF61D04204}"/>
              </a:ext>
            </a:extLst>
          </p:cNvPr>
          <p:cNvSpPr/>
          <p:nvPr/>
        </p:nvSpPr>
        <p:spPr>
          <a:xfrm>
            <a:off x="798840" y="6356520"/>
            <a:ext cx="24832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1200" spc="-1" dirty="0"/>
              <a:t>H. </a:t>
            </a:r>
            <a:r>
              <a:rPr lang="en-US" sz="1200" spc="-1" dirty="0" err="1"/>
              <a:t>Karakoc</a:t>
            </a:r>
            <a:endParaRPr lang="en-US" sz="1200" spc="-1" dirty="0"/>
          </a:p>
        </p:txBody>
      </p:sp>
      <p:sp>
        <p:nvSpPr>
          <p:cNvPr id="2" name="CustomShape 2">
            <a:extLst>
              <a:ext uri="{FF2B5EF4-FFF2-40B4-BE49-F238E27FC236}">
                <a16:creationId xmlns:a16="http://schemas.microsoft.com/office/drawing/2014/main" id="{62C49441-01C2-FF12-5B65-5E760F14B1B2}"/>
              </a:ext>
            </a:extLst>
          </p:cNvPr>
          <p:cNvSpPr/>
          <p:nvPr/>
        </p:nvSpPr>
        <p:spPr>
          <a:xfrm>
            <a:off x="0" y="0"/>
            <a:ext cx="10236960" cy="1107000"/>
          </a:xfrm>
          <a:prstGeom prst="rect">
            <a:avLst/>
          </a:prstGeom>
          <a:solidFill>
            <a:srgbClr val="F1592A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CustomShape 7">
            <a:extLst>
              <a:ext uri="{FF2B5EF4-FFF2-40B4-BE49-F238E27FC236}">
                <a16:creationId xmlns:a16="http://schemas.microsoft.com/office/drawing/2014/main" id="{815FB5B7-A491-E4A2-2B96-298BA5F11B6D}"/>
              </a:ext>
            </a:extLst>
          </p:cNvPr>
          <p:cNvSpPr/>
          <p:nvPr/>
        </p:nvSpPr>
        <p:spPr>
          <a:xfrm>
            <a:off x="10390680" y="0"/>
            <a:ext cx="1596600" cy="1107000"/>
          </a:xfrm>
          <a:prstGeom prst="rect">
            <a:avLst/>
          </a:prstGeom>
          <a:solidFill>
            <a:srgbClr val="F1592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LOGO OF YOUR 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AFFILATION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29E4998F-5D37-E9E2-E3D8-2E4EE75DF31B}"/>
              </a:ext>
            </a:extLst>
          </p:cNvPr>
          <p:cNvSpPr/>
          <p:nvPr/>
        </p:nvSpPr>
        <p:spPr>
          <a:xfrm>
            <a:off x="3999035" y="161228"/>
            <a:ext cx="6165897" cy="83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RESULTS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0F69AE2-7CA1-3DA3-1EFA-0C7F8C7DA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358" y="72638"/>
            <a:ext cx="3834319" cy="96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This section of the presentation should include main findings of your study, future prospects etc.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latin typeface="Arial"/>
            </a:endParaRPr>
          </a:p>
        </p:txBody>
      </p:sp>
      <p:sp>
        <p:nvSpPr>
          <p:cNvPr id="157" name="CustomShape 3"/>
          <p:cNvSpPr/>
          <p:nvPr/>
        </p:nvSpPr>
        <p:spPr>
          <a:xfrm>
            <a:off x="3001320" y="274680"/>
            <a:ext cx="7099560" cy="155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CONCLUDING REMARKS</a:t>
            </a:r>
            <a:endParaRPr lang="en-US" sz="4800" b="0" strike="noStrike" spc="-1" dirty="0">
              <a:latin typeface="Arial"/>
            </a:endParaRPr>
          </a:p>
        </p:txBody>
      </p:sp>
      <p:sp>
        <p:nvSpPr>
          <p:cNvPr id="159" name="CustomShape 5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fld id="{14F6ADD7-D0B2-4C77-A235-B5BFCBD935FF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10</a:t>
            </a:fld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/12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A5412435-BDD1-31ED-6614-76C0329D6315}"/>
              </a:ext>
            </a:extLst>
          </p:cNvPr>
          <p:cNvSpPr/>
          <p:nvPr/>
        </p:nvSpPr>
        <p:spPr>
          <a:xfrm>
            <a:off x="47242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200" spc="-1" dirty="0">
                <a:solidFill>
                  <a:srgbClr val="8B8B8B"/>
                </a:solidFill>
                <a:latin typeface="Calibri"/>
              </a:rPr>
              <a:t>27-29.08.2024</a:t>
            </a:r>
            <a:endParaRPr lang="en-US" sz="1200" spc="-1" dirty="0"/>
          </a:p>
        </p:txBody>
      </p:sp>
      <p:sp>
        <p:nvSpPr>
          <p:cNvPr id="4" name="CustomShape 5">
            <a:extLst>
              <a:ext uri="{FF2B5EF4-FFF2-40B4-BE49-F238E27FC236}">
                <a16:creationId xmlns:a16="http://schemas.microsoft.com/office/drawing/2014/main" id="{9B6669A4-4C02-A0F6-7EAA-68A697032F2A}"/>
              </a:ext>
            </a:extLst>
          </p:cNvPr>
          <p:cNvSpPr/>
          <p:nvPr/>
        </p:nvSpPr>
        <p:spPr>
          <a:xfrm>
            <a:off x="798840" y="6356520"/>
            <a:ext cx="24832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1200" spc="-1" dirty="0"/>
              <a:t>H. </a:t>
            </a:r>
            <a:r>
              <a:rPr lang="en-US" sz="1200" spc="-1" dirty="0" err="1"/>
              <a:t>Karakoc</a:t>
            </a:r>
            <a:endParaRPr lang="en-US" sz="1200" spc="-1" dirty="0"/>
          </a:p>
        </p:txBody>
      </p:sp>
      <p:sp>
        <p:nvSpPr>
          <p:cNvPr id="2" name="CustomShape 2">
            <a:extLst>
              <a:ext uri="{FF2B5EF4-FFF2-40B4-BE49-F238E27FC236}">
                <a16:creationId xmlns:a16="http://schemas.microsoft.com/office/drawing/2014/main" id="{36D1AE72-C928-B183-F7E2-EFB75834544A}"/>
              </a:ext>
            </a:extLst>
          </p:cNvPr>
          <p:cNvSpPr/>
          <p:nvPr/>
        </p:nvSpPr>
        <p:spPr>
          <a:xfrm>
            <a:off x="0" y="0"/>
            <a:ext cx="10236960" cy="1107000"/>
          </a:xfrm>
          <a:prstGeom prst="rect">
            <a:avLst/>
          </a:prstGeom>
          <a:solidFill>
            <a:srgbClr val="F1592A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CustomShape 7">
            <a:extLst>
              <a:ext uri="{FF2B5EF4-FFF2-40B4-BE49-F238E27FC236}">
                <a16:creationId xmlns:a16="http://schemas.microsoft.com/office/drawing/2014/main" id="{CDCBEB80-164F-99BD-A7A7-E1868DA69172}"/>
              </a:ext>
            </a:extLst>
          </p:cNvPr>
          <p:cNvSpPr/>
          <p:nvPr/>
        </p:nvSpPr>
        <p:spPr>
          <a:xfrm>
            <a:off x="10390680" y="0"/>
            <a:ext cx="1596600" cy="1107000"/>
          </a:xfrm>
          <a:prstGeom prst="rect">
            <a:avLst/>
          </a:prstGeom>
          <a:solidFill>
            <a:srgbClr val="F1592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LOGO OF YOUR 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AFFILATION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9B0BF118-4511-7ED9-A8F9-DE790215A6BC}"/>
              </a:ext>
            </a:extLst>
          </p:cNvPr>
          <p:cNvSpPr/>
          <p:nvPr/>
        </p:nvSpPr>
        <p:spPr>
          <a:xfrm>
            <a:off x="3999035" y="161228"/>
            <a:ext cx="6165897" cy="83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CONCLUDING REMARKS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EEB448E-A3ED-76FE-65A0-E88D6EE24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358" y="72638"/>
            <a:ext cx="3834319" cy="96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If presenter wishes to thank any supporting agency, instutition or contributer, this section should be used.</a:t>
            </a:r>
            <a:endParaRPr lang="en-US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If you conducted the study in the framework of any project, please indicate the title of Project in this section with contract number and supporting agency.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latin typeface="Arial"/>
            </a:endParaRPr>
          </a:p>
        </p:txBody>
      </p:sp>
      <p:sp>
        <p:nvSpPr>
          <p:cNvPr id="165" name="CustomShape 3"/>
          <p:cNvSpPr/>
          <p:nvPr/>
        </p:nvSpPr>
        <p:spPr>
          <a:xfrm>
            <a:off x="2545920" y="281520"/>
            <a:ext cx="7099560" cy="155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ACKNOWLEDGEMENTS</a:t>
            </a:r>
            <a:endParaRPr lang="en-US" sz="4800" b="0" strike="noStrike" spc="-1" dirty="0">
              <a:latin typeface="Arial"/>
            </a:endParaRPr>
          </a:p>
        </p:txBody>
      </p:sp>
      <p:sp>
        <p:nvSpPr>
          <p:cNvPr id="167" name="CustomShape 5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fld id="{CFA5019E-2878-4130-BC8A-153E2F797E99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11</a:t>
            </a:fld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/12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3DBF3B16-DB90-452A-8ED9-40746F3C1B29}"/>
              </a:ext>
            </a:extLst>
          </p:cNvPr>
          <p:cNvSpPr/>
          <p:nvPr/>
        </p:nvSpPr>
        <p:spPr>
          <a:xfrm>
            <a:off x="47242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200" spc="-1" dirty="0">
                <a:solidFill>
                  <a:srgbClr val="8B8B8B"/>
                </a:solidFill>
                <a:latin typeface="Calibri"/>
              </a:rPr>
              <a:t>27-29.08.2024</a:t>
            </a:r>
            <a:endParaRPr lang="en-US" sz="1200" spc="-1" dirty="0"/>
          </a:p>
        </p:txBody>
      </p:sp>
      <p:sp>
        <p:nvSpPr>
          <p:cNvPr id="4" name="CustomShape 5">
            <a:extLst>
              <a:ext uri="{FF2B5EF4-FFF2-40B4-BE49-F238E27FC236}">
                <a16:creationId xmlns:a16="http://schemas.microsoft.com/office/drawing/2014/main" id="{1D76BB1D-63AC-3BF0-EFA6-07E557F8523C}"/>
              </a:ext>
            </a:extLst>
          </p:cNvPr>
          <p:cNvSpPr/>
          <p:nvPr/>
        </p:nvSpPr>
        <p:spPr>
          <a:xfrm>
            <a:off x="798840" y="6356520"/>
            <a:ext cx="24832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1200" spc="-1" dirty="0"/>
              <a:t>H. </a:t>
            </a:r>
            <a:r>
              <a:rPr lang="en-US" sz="1200" spc="-1" dirty="0" err="1"/>
              <a:t>Karakoc</a:t>
            </a:r>
            <a:endParaRPr lang="en-US" sz="1200" spc="-1" dirty="0"/>
          </a:p>
        </p:txBody>
      </p:sp>
      <p:sp>
        <p:nvSpPr>
          <p:cNvPr id="8" name="CustomShape 2">
            <a:extLst>
              <a:ext uri="{FF2B5EF4-FFF2-40B4-BE49-F238E27FC236}">
                <a16:creationId xmlns:a16="http://schemas.microsoft.com/office/drawing/2014/main" id="{29EB9730-0C72-102B-F92A-0033D6F78A02}"/>
              </a:ext>
            </a:extLst>
          </p:cNvPr>
          <p:cNvSpPr/>
          <p:nvPr/>
        </p:nvSpPr>
        <p:spPr>
          <a:xfrm>
            <a:off x="0" y="0"/>
            <a:ext cx="10236960" cy="1107000"/>
          </a:xfrm>
          <a:prstGeom prst="rect">
            <a:avLst/>
          </a:prstGeom>
          <a:solidFill>
            <a:srgbClr val="F1592A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" name="CustomShape 7">
            <a:extLst>
              <a:ext uri="{FF2B5EF4-FFF2-40B4-BE49-F238E27FC236}">
                <a16:creationId xmlns:a16="http://schemas.microsoft.com/office/drawing/2014/main" id="{25567FA2-E4CE-34A6-2C4C-F57D1DC1ADF9}"/>
              </a:ext>
            </a:extLst>
          </p:cNvPr>
          <p:cNvSpPr/>
          <p:nvPr/>
        </p:nvSpPr>
        <p:spPr>
          <a:xfrm>
            <a:off x="10390680" y="0"/>
            <a:ext cx="1596600" cy="1107000"/>
          </a:xfrm>
          <a:prstGeom prst="rect">
            <a:avLst/>
          </a:prstGeom>
          <a:solidFill>
            <a:srgbClr val="F1592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LOGO OF YOUR 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AFFILATION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14" name="CustomShape 3">
            <a:extLst>
              <a:ext uri="{FF2B5EF4-FFF2-40B4-BE49-F238E27FC236}">
                <a16:creationId xmlns:a16="http://schemas.microsoft.com/office/drawing/2014/main" id="{2E9B592F-5804-482F-62EA-AA4AD03B2364}"/>
              </a:ext>
            </a:extLst>
          </p:cNvPr>
          <p:cNvSpPr/>
          <p:nvPr/>
        </p:nvSpPr>
        <p:spPr>
          <a:xfrm>
            <a:off x="3999035" y="161228"/>
            <a:ext cx="6165897" cy="83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ACKNOWLEDGEMENTS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96639B3-8120-9870-7038-35D0D41E9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358" y="72638"/>
            <a:ext cx="3834319" cy="96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E75B6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For reference style, please see symposium fullpaper template.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latin typeface="Arial"/>
            </a:endParaRPr>
          </a:p>
        </p:txBody>
      </p:sp>
      <p:sp>
        <p:nvSpPr>
          <p:cNvPr id="175" name="CustomShape 5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fld id="{63F8F33B-FFAF-4999-BD48-21E216415775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12</a:t>
            </a:fld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/12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0751B929-5E1F-DB30-84D1-3347648652DA}"/>
              </a:ext>
            </a:extLst>
          </p:cNvPr>
          <p:cNvSpPr/>
          <p:nvPr/>
        </p:nvSpPr>
        <p:spPr>
          <a:xfrm>
            <a:off x="4724280" y="635652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200" spc="-1" dirty="0">
                <a:solidFill>
                  <a:srgbClr val="8B8B8B"/>
                </a:solidFill>
                <a:latin typeface="Calibri"/>
              </a:rPr>
              <a:t>27-29.08.2024</a:t>
            </a:r>
            <a:endParaRPr lang="en-US" sz="1200" spc="-1" dirty="0"/>
          </a:p>
        </p:txBody>
      </p:sp>
      <p:sp>
        <p:nvSpPr>
          <p:cNvPr id="4" name="CustomShape 5">
            <a:extLst>
              <a:ext uri="{FF2B5EF4-FFF2-40B4-BE49-F238E27FC236}">
                <a16:creationId xmlns:a16="http://schemas.microsoft.com/office/drawing/2014/main" id="{C58B0470-E539-4069-9A26-9A549B62FB49}"/>
              </a:ext>
            </a:extLst>
          </p:cNvPr>
          <p:cNvSpPr/>
          <p:nvPr/>
        </p:nvSpPr>
        <p:spPr>
          <a:xfrm>
            <a:off x="798840" y="6356520"/>
            <a:ext cx="24832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1200" spc="-1" dirty="0"/>
              <a:t>H. </a:t>
            </a:r>
            <a:r>
              <a:rPr lang="en-US" sz="1200" spc="-1" dirty="0" err="1"/>
              <a:t>Karakoc</a:t>
            </a:r>
            <a:endParaRPr lang="en-US" sz="1200" spc="-1" dirty="0"/>
          </a:p>
        </p:txBody>
      </p:sp>
      <p:sp>
        <p:nvSpPr>
          <p:cNvPr id="2" name="CustomShape 2">
            <a:extLst>
              <a:ext uri="{FF2B5EF4-FFF2-40B4-BE49-F238E27FC236}">
                <a16:creationId xmlns:a16="http://schemas.microsoft.com/office/drawing/2014/main" id="{04427556-878B-EED1-EB88-3D3508AC4D99}"/>
              </a:ext>
            </a:extLst>
          </p:cNvPr>
          <p:cNvSpPr/>
          <p:nvPr/>
        </p:nvSpPr>
        <p:spPr>
          <a:xfrm>
            <a:off x="0" y="0"/>
            <a:ext cx="10236960" cy="1107000"/>
          </a:xfrm>
          <a:prstGeom prst="rect">
            <a:avLst/>
          </a:prstGeom>
          <a:solidFill>
            <a:srgbClr val="F1592A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CustomShape 7">
            <a:extLst>
              <a:ext uri="{FF2B5EF4-FFF2-40B4-BE49-F238E27FC236}">
                <a16:creationId xmlns:a16="http://schemas.microsoft.com/office/drawing/2014/main" id="{24D0D885-13E9-42B6-3463-92B4E5FE86DE}"/>
              </a:ext>
            </a:extLst>
          </p:cNvPr>
          <p:cNvSpPr/>
          <p:nvPr/>
        </p:nvSpPr>
        <p:spPr>
          <a:xfrm>
            <a:off x="10390680" y="0"/>
            <a:ext cx="1596600" cy="1107000"/>
          </a:xfrm>
          <a:prstGeom prst="rect">
            <a:avLst/>
          </a:prstGeom>
          <a:solidFill>
            <a:srgbClr val="F1592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LOGO OF YOUR 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AFFILATION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76CA731F-253B-021A-B98F-CA8FADF1DC31}"/>
              </a:ext>
            </a:extLst>
          </p:cNvPr>
          <p:cNvSpPr/>
          <p:nvPr/>
        </p:nvSpPr>
        <p:spPr>
          <a:xfrm>
            <a:off x="3999035" y="161228"/>
            <a:ext cx="6165897" cy="83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spc="-1" dirty="0">
                <a:solidFill>
                  <a:srgbClr val="FFFFFF"/>
                </a:solidFill>
                <a:latin typeface="Calibri"/>
              </a:rPr>
              <a:t>REFERENCES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F2AB85C-D7EE-9DA3-D61F-627BA0F58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358" y="72638"/>
            <a:ext cx="3834319" cy="96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</TotalTime>
  <Words>563</Words>
  <Application>Microsoft Office PowerPoint</Application>
  <PresentationFormat>Widescreen</PresentationFormat>
  <Paragraphs>124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TITLE</dc:title>
  <dc:subject/>
  <dc:creator>pc</dc:creator>
  <dc:description/>
  <cp:lastModifiedBy>Bahadir</cp:lastModifiedBy>
  <cp:revision>33</cp:revision>
  <dcterms:created xsi:type="dcterms:W3CDTF">2015-05-14T06:50:07Z</dcterms:created>
  <dcterms:modified xsi:type="dcterms:W3CDTF">2024-09-16T07:11:07Z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Geniş ekran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12</vt:i4>
  </property>
</Properties>
</file>